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29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42F25-5E9B-482A-B2FF-7DE534E6D5BC}" type="datetimeFigureOut">
              <a:rPr lang="en-US" smtClean="0"/>
              <a:t>9/21/2021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A2D95-49AE-4EEB-934E-85484191567E}" type="slidenum">
              <a:rPr lang="en-US" smtClean="0"/>
              <a:t>‹#›</a:t>
            </a:fld>
            <a:endParaRPr lang="en-US"/>
          </a:p>
        </p:txBody>
      </p:sp>
    </p:spTree>
    <p:extLst>
      <p:ext uri="{BB962C8B-B14F-4D97-AF65-F5344CB8AC3E}">
        <p14:creationId xmlns:p14="http://schemas.microsoft.com/office/powerpoint/2010/main" val="1214465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chemeClr val="accent1">
                <a:lumMod val="40000"/>
                <a:lumOff val="60000"/>
              </a:schemeClr>
            </a:gs>
            <a:gs pos="74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2C57305-0F46-47FF-8B69-F06EFD3F21E8}"/>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95625" y="509588"/>
            <a:ext cx="6000750" cy="6000750"/>
          </a:xfrm>
          <a:prstGeom prst="rect">
            <a:avLst/>
          </a:prstGeom>
          <a:noFill/>
        </p:spPr>
      </p:pic>
      <p:sp>
        <p:nvSpPr>
          <p:cNvPr id="2" name="Title 1">
            <a:extLst>
              <a:ext uri="{FF2B5EF4-FFF2-40B4-BE49-F238E27FC236}">
                <a16:creationId xmlns:a16="http://schemas.microsoft.com/office/drawing/2014/main" id="{80AE6D80-AAA3-403B-AC54-44B20C447E1A}"/>
              </a:ext>
            </a:extLst>
          </p:cNvPr>
          <p:cNvSpPr>
            <a:spLocks noGrp="1"/>
          </p:cNvSpPr>
          <p:nvPr>
            <p:ph type="ctrTitle"/>
          </p:nvPr>
        </p:nvSpPr>
        <p:spPr>
          <a:xfrm>
            <a:off x="1524000" y="1122363"/>
            <a:ext cx="9144000" cy="2387600"/>
          </a:xfrm>
        </p:spPr>
        <p:txBody>
          <a:bodyPr anchor="b"/>
          <a:lstStyle>
            <a:lvl1pPr algn="ctr">
              <a:defRPr sz="6000"/>
            </a:lvl1pPr>
          </a:lstStyle>
          <a:p>
            <a:endParaRPr lang="en-US" dirty="0"/>
          </a:p>
        </p:txBody>
      </p:sp>
      <p:sp>
        <p:nvSpPr>
          <p:cNvPr id="3" name="Subtitle 2">
            <a:extLst>
              <a:ext uri="{FF2B5EF4-FFF2-40B4-BE49-F238E27FC236}">
                <a16:creationId xmlns:a16="http://schemas.microsoft.com/office/drawing/2014/main" id="{B46EE7CB-FBA5-4DDB-8BCE-A0A2159157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39023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414A3-14AC-4FE8-B78C-BC95417ED8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0FC544-B363-4671-A217-0EDBC4E995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155B08-22AD-4227-B572-FC8DE5F403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EB3EC1-91A4-45E9-B5BC-97F091C7F743}"/>
              </a:ext>
            </a:extLst>
          </p:cNvPr>
          <p:cNvSpPr>
            <a:spLocks noGrp="1"/>
          </p:cNvSpPr>
          <p:nvPr>
            <p:ph type="dt" sz="half" idx="10"/>
          </p:nvPr>
        </p:nvSpPr>
        <p:spPr/>
        <p:txBody>
          <a:bodyPr/>
          <a:lstStyle/>
          <a:p>
            <a:fld id="{F906BF0D-0CE9-4A05-BA71-768F7B88FFA3}" type="datetime4">
              <a:rPr lang="en-US" smtClean="0"/>
              <a:t>September 21, 2021</a:t>
            </a:fld>
            <a:endParaRPr lang="en-US"/>
          </a:p>
        </p:txBody>
      </p:sp>
      <p:sp>
        <p:nvSpPr>
          <p:cNvPr id="6" name="Footer Placeholder 5">
            <a:extLst>
              <a:ext uri="{FF2B5EF4-FFF2-40B4-BE49-F238E27FC236}">
                <a16:creationId xmlns:a16="http://schemas.microsoft.com/office/drawing/2014/main" id="{50FAC335-6F0C-4AD3-B3E7-739A2D369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E7C1CF-4AE0-48A5-A410-39714FAC9586}"/>
              </a:ext>
            </a:extLst>
          </p:cNvPr>
          <p:cNvSpPr>
            <a:spLocks noGrp="1"/>
          </p:cNvSpPr>
          <p:nvPr>
            <p:ph type="sldNum" sz="quarter" idx="12"/>
          </p:nvPr>
        </p:nvSpPr>
        <p:spPr/>
        <p:txBody>
          <a:bodyPr/>
          <a:lstStyle/>
          <a:p>
            <a:fld id="{0132E223-7818-4E8F-B409-0D17AC1D7862}" type="slidenum">
              <a:rPr lang="en-US" smtClean="0"/>
              <a:t>‹#›</a:t>
            </a:fld>
            <a:endParaRPr lang="en-US"/>
          </a:p>
        </p:txBody>
      </p:sp>
    </p:spTree>
    <p:extLst>
      <p:ext uri="{BB962C8B-B14F-4D97-AF65-F5344CB8AC3E}">
        <p14:creationId xmlns:p14="http://schemas.microsoft.com/office/powerpoint/2010/main" val="216519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C2604-5EBC-4A9E-B721-3E194F9997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1AA4B8-6CA9-4ADB-861C-1C32FCDF6611}"/>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EEDC06E-CC74-40D6-BBCF-4262DC9F9E30}"/>
              </a:ext>
            </a:extLst>
          </p:cNvPr>
          <p:cNvSpPr>
            <a:spLocks noGrp="1"/>
          </p:cNvSpPr>
          <p:nvPr>
            <p:ph type="dt" sz="half" idx="10"/>
          </p:nvPr>
        </p:nvSpPr>
        <p:spPr/>
        <p:txBody>
          <a:bodyPr/>
          <a:lstStyle/>
          <a:p>
            <a:fld id="{800DE2A3-2C41-4A1C-8B86-9787ED8B3C4D}" type="datetime4">
              <a:rPr lang="en-US" smtClean="0"/>
              <a:t>September 21, 2021</a:t>
            </a:fld>
            <a:endParaRPr lang="en-US"/>
          </a:p>
        </p:txBody>
      </p:sp>
      <p:sp>
        <p:nvSpPr>
          <p:cNvPr id="5" name="Footer Placeholder 4">
            <a:extLst>
              <a:ext uri="{FF2B5EF4-FFF2-40B4-BE49-F238E27FC236}">
                <a16:creationId xmlns:a16="http://schemas.microsoft.com/office/drawing/2014/main" id="{FCFAF88D-6ECE-4873-A9DE-2D623EBD7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4E2417-D1DC-449F-BE5B-8184C6E8B9E2}"/>
              </a:ext>
            </a:extLst>
          </p:cNvPr>
          <p:cNvSpPr>
            <a:spLocks noGrp="1"/>
          </p:cNvSpPr>
          <p:nvPr>
            <p:ph type="sldNum" sz="quarter" idx="12"/>
          </p:nvPr>
        </p:nvSpPr>
        <p:spPr/>
        <p:txBody>
          <a:bodyPr/>
          <a:lstStyle/>
          <a:p>
            <a:fld id="{0132E223-7818-4E8F-B409-0D17AC1D7862}" type="slidenum">
              <a:rPr lang="en-US" smtClean="0"/>
              <a:t>‹#›</a:t>
            </a:fld>
            <a:endParaRPr lang="en-US"/>
          </a:p>
        </p:txBody>
      </p:sp>
      <p:cxnSp>
        <p:nvCxnSpPr>
          <p:cNvPr id="8" name="Straight Connector 7">
            <a:extLst>
              <a:ext uri="{FF2B5EF4-FFF2-40B4-BE49-F238E27FC236}">
                <a16:creationId xmlns:a16="http://schemas.microsoft.com/office/drawing/2014/main" id="{C46AB5C0-3A2A-4C47-AF3E-6C29436DCDA4}"/>
              </a:ext>
            </a:extLst>
          </p:cNvPr>
          <p:cNvCxnSpPr>
            <a:cxnSpLocks/>
          </p:cNvCxnSpPr>
          <p:nvPr userDrawn="1"/>
        </p:nvCxnSpPr>
        <p:spPr>
          <a:xfrm>
            <a:off x="0" y="1143000"/>
            <a:ext cx="81819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147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bg2"/>
            </a:gs>
            <a:gs pos="53000">
              <a:schemeClr val="accent1">
                <a:lumMod val="97000"/>
                <a:lumOff val="3000"/>
              </a:schemeClr>
            </a:gs>
            <a:gs pos="97000">
              <a:schemeClr val="accent1">
                <a:lumMod val="60000"/>
                <a:lumOff val="4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D513E8-1FE8-4B2C-B8AC-5DCE2F906E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2950" y="2894011"/>
            <a:ext cx="2908300" cy="2908300"/>
          </a:xfrm>
          <a:prstGeom prst="rect">
            <a:avLst/>
          </a:prstGeom>
        </p:spPr>
      </p:pic>
      <p:sp>
        <p:nvSpPr>
          <p:cNvPr id="7" name="Rectangle 6">
            <a:extLst>
              <a:ext uri="{FF2B5EF4-FFF2-40B4-BE49-F238E27FC236}">
                <a16:creationId xmlns:a16="http://schemas.microsoft.com/office/drawing/2014/main" id="{2C8A1D67-C8F3-4267-AEE8-B9C541F439DF}"/>
              </a:ext>
            </a:extLst>
          </p:cNvPr>
          <p:cNvSpPr/>
          <p:nvPr userDrawn="1"/>
        </p:nvSpPr>
        <p:spPr>
          <a:xfrm>
            <a:off x="-76190" y="440845"/>
            <a:ext cx="11704597" cy="5829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852EF4-2EE4-4FB3-989D-835C7707D646}"/>
              </a:ext>
            </a:extLst>
          </p:cNvPr>
          <p:cNvSpPr>
            <a:spLocks noGrp="1"/>
          </p:cNvSpPr>
          <p:nvPr>
            <p:ph type="title"/>
          </p:nvPr>
        </p:nvSpPr>
        <p:spPr>
          <a:xfrm>
            <a:off x="755650" y="675402"/>
            <a:ext cx="10515600" cy="2852737"/>
          </a:xfrm>
        </p:spPr>
        <p:txBody>
          <a:bodyPr anchor="b"/>
          <a:lstStyle>
            <a:lvl1pPr>
              <a:defRPr sz="60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C794003-751C-47CE-9413-9104EBE37AB8}"/>
              </a:ext>
            </a:extLst>
          </p:cNvPr>
          <p:cNvSpPr>
            <a:spLocks noGrp="1"/>
          </p:cNvSpPr>
          <p:nvPr>
            <p:ph type="body" idx="1"/>
          </p:nvPr>
        </p:nvSpPr>
        <p:spPr>
          <a:xfrm>
            <a:off x="755650" y="401955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7447777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BE9AC-4C85-4F7B-A7BA-A67B0A988A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64F78D-E74A-4550-BF81-29F1E27D71C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4B259E-3C6C-4093-8177-03CDA1C8FB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BA1BDE-17B3-4E7A-BEF9-A28519CE17B1}"/>
              </a:ext>
            </a:extLst>
          </p:cNvPr>
          <p:cNvSpPr>
            <a:spLocks noGrp="1"/>
          </p:cNvSpPr>
          <p:nvPr>
            <p:ph type="dt" sz="half" idx="10"/>
          </p:nvPr>
        </p:nvSpPr>
        <p:spPr/>
        <p:txBody>
          <a:bodyPr/>
          <a:lstStyle/>
          <a:p>
            <a:fld id="{B02C9DCB-6F88-45D7-8FFD-F7E1374ADB0D}" type="datetime4">
              <a:rPr lang="en-US" smtClean="0"/>
              <a:t>September 21, 2021</a:t>
            </a:fld>
            <a:endParaRPr lang="en-US"/>
          </a:p>
        </p:txBody>
      </p:sp>
      <p:sp>
        <p:nvSpPr>
          <p:cNvPr id="6" name="Footer Placeholder 5">
            <a:extLst>
              <a:ext uri="{FF2B5EF4-FFF2-40B4-BE49-F238E27FC236}">
                <a16:creationId xmlns:a16="http://schemas.microsoft.com/office/drawing/2014/main" id="{26715479-E5DC-4B5C-A0F7-DE5C92D77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78DAB4-B3F4-4DDE-912F-82302FDFB25F}"/>
              </a:ext>
            </a:extLst>
          </p:cNvPr>
          <p:cNvSpPr>
            <a:spLocks noGrp="1"/>
          </p:cNvSpPr>
          <p:nvPr>
            <p:ph type="sldNum" sz="quarter" idx="12"/>
          </p:nvPr>
        </p:nvSpPr>
        <p:spPr/>
        <p:txBody>
          <a:bodyPr/>
          <a:lstStyle/>
          <a:p>
            <a:fld id="{0132E223-7818-4E8F-B409-0D17AC1D7862}" type="slidenum">
              <a:rPr lang="en-US" smtClean="0"/>
              <a:t>‹#›</a:t>
            </a:fld>
            <a:endParaRPr lang="en-US"/>
          </a:p>
        </p:txBody>
      </p:sp>
    </p:spTree>
    <p:extLst>
      <p:ext uri="{BB962C8B-B14F-4D97-AF65-F5344CB8AC3E}">
        <p14:creationId xmlns:p14="http://schemas.microsoft.com/office/powerpoint/2010/main" val="1469559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74F8-2F69-4E5A-8C42-B013030F42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A588BD-435D-4557-BEE2-66F898CD36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9DF3D79-5D15-4BA9-94AF-C4C38299A5C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D4EDA1-5BF6-4CFA-BD79-DF99D34939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261F83-4540-4699-9C5E-8494A18A75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8CB40F-7A5E-46AF-8BFC-2EAD5F55BE8C}"/>
              </a:ext>
            </a:extLst>
          </p:cNvPr>
          <p:cNvSpPr>
            <a:spLocks noGrp="1"/>
          </p:cNvSpPr>
          <p:nvPr>
            <p:ph type="dt" sz="half" idx="10"/>
          </p:nvPr>
        </p:nvSpPr>
        <p:spPr/>
        <p:txBody>
          <a:bodyPr/>
          <a:lstStyle/>
          <a:p>
            <a:fld id="{19AB7619-06E3-448D-886A-5250EDD20798}" type="datetime4">
              <a:rPr lang="en-US" smtClean="0"/>
              <a:t>September 21, 2021</a:t>
            </a:fld>
            <a:endParaRPr lang="en-US"/>
          </a:p>
        </p:txBody>
      </p:sp>
      <p:sp>
        <p:nvSpPr>
          <p:cNvPr id="8" name="Footer Placeholder 7">
            <a:extLst>
              <a:ext uri="{FF2B5EF4-FFF2-40B4-BE49-F238E27FC236}">
                <a16:creationId xmlns:a16="http://schemas.microsoft.com/office/drawing/2014/main" id="{3A8E74D4-58EB-4CFD-A653-2E8F3DE37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872135-ECBA-420E-B889-E265DF2DD35D}"/>
              </a:ext>
            </a:extLst>
          </p:cNvPr>
          <p:cNvSpPr>
            <a:spLocks noGrp="1"/>
          </p:cNvSpPr>
          <p:nvPr>
            <p:ph type="sldNum" sz="quarter" idx="12"/>
          </p:nvPr>
        </p:nvSpPr>
        <p:spPr/>
        <p:txBody>
          <a:bodyPr/>
          <a:lstStyle/>
          <a:p>
            <a:fld id="{0132E223-7818-4E8F-B409-0D17AC1D7862}" type="slidenum">
              <a:rPr lang="en-US" smtClean="0"/>
              <a:t>‹#›</a:t>
            </a:fld>
            <a:endParaRPr lang="en-US"/>
          </a:p>
        </p:txBody>
      </p:sp>
    </p:spTree>
    <p:extLst>
      <p:ext uri="{BB962C8B-B14F-4D97-AF65-F5344CB8AC3E}">
        <p14:creationId xmlns:p14="http://schemas.microsoft.com/office/powerpoint/2010/main" val="6588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4BF49-6BA0-4E87-A38B-A4EAFD90F0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572CD5-6191-4343-A14D-01031592349A}"/>
              </a:ext>
            </a:extLst>
          </p:cNvPr>
          <p:cNvSpPr>
            <a:spLocks noGrp="1"/>
          </p:cNvSpPr>
          <p:nvPr>
            <p:ph type="dt" sz="half" idx="10"/>
          </p:nvPr>
        </p:nvSpPr>
        <p:spPr/>
        <p:txBody>
          <a:bodyPr/>
          <a:lstStyle/>
          <a:p>
            <a:fld id="{B73441F2-5A48-4584-B762-FA9AD7F6AAA0}" type="datetime4">
              <a:rPr lang="en-US" smtClean="0"/>
              <a:t>September 21, 2021</a:t>
            </a:fld>
            <a:endParaRPr lang="en-US"/>
          </a:p>
        </p:txBody>
      </p:sp>
      <p:sp>
        <p:nvSpPr>
          <p:cNvPr id="4" name="Footer Placeholder 3">
            <a:extLst>
              <a:ext uri="{FF2B5EF4-FFF2-40B4-BE49-F238E27FC236}">
                <a16:creationId xmlns:a16="http://schemas.microsoft.com/office/drawing/2014/main" id="{C6F59415-3DAD-42FC-B371-51B089B7F4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288164-87E1-4789-A0FC-CDDDB6F29628}"/>
              </a:ext>
            </a:extLst>
          </p:cNvPr>
          <p:cNvSpPr>
            <a:spLocks noGrp="1"/>
          </p:cNvSpPr>
          <p:nvPr>
            <p:ph type="sldNum" sz="quarter" idx="12"/>
          </p:nvPr>
        </p:nvSpPr>
        <p:spPr/>
        <p:txBody>
          <a:bodyPr/>
          <a:lstStyle/>
          <a:p>
            <a:fld id="{0132E223-7818-4E8F-B409-0D17AC1D7862}" type="slidenum">
              <a:rPr lang="en-US" smtClean="0"/>
              <a:t>‹#›</a:t>
            </a:fld>
            <a:endParaRPr lang="en-US"/>
          </a:p>
        </p:txBody>
      </p:sp>
    </p:spTree>
    <p:extLst>
      <p:ext uri="{BB962C8B-B14F-4D97-AF65-F5344CB8AC3E}">
        <p14:creationId xmlns:p14="http://schemas.microsoft.com/office/powerpoint/2010/main" val="19151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D1D7FF0-6EEF-4DF6-829F-E99E02BA4704}"/>
              </a:ext>
            </a:extLst>
          </p:cNvPr>
          <p:cNvSpPr/>
          <p:nvPr userDrawn="1"/>
        </p:nvSpPr>
        <p:spPr>
          <a:xfrm>
            <a:off x="0" y="6102965"/>
            <a:ext cx="12192000" cy="755036"/>
          </a:xfrm>
          <a:prstGeom prst="rect">
            <a:avLst/>
          </a:prstGeom>
          <a:gradFill flip="none" rotWithShape="1">
            <a:gsLst>
              <a:gs pos="0">
                <a:schemeClr val="accent1">
                  <a:lumMod val="67000"/>
                </a:schemeClr>
              </a:gs>
              <a:gs pos="66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84BF49-6BA0-4E87-A38B-A4EAFD90F0F4}"/>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BE572CD5-6191-4343-A14D-01031592349A}"/>
              </a:ext>
            </a:extLst>
          </p:cNvPr>
          <p:cNvSpPr>
            <a:spLocks noGrp="1"/>
          </p:cNvSpPr>
          <p:nvPr>
            <p:ph type="dt" sz="half" idx="10"/>
          </p:nvPr>
        </p:nvSpPr>
        <p:spPr/>
        <p:txBody>
          <a:bodyPr/>
          <a:lstStyle/>
          <a:p>
            <a:fld id="{B73441F2-5A48-4584-B762-FA9AD7F6AAA0}" type="datetime4">
              <a:rPr lang="en-US" smtClean="0"/>
              <a:t>September 21, 2021</a:t>
            </a:fld>
            <a:endParaRPr lang="en-US"/>
          </a:p>
        </p:txBody>
      </p:sp>
      <p:sp>
        <p:nvSpPr>
          <p:cNvPr id="4" name="Footer Placeholder 3">
            <a:extLst>
              <a:ext uri="{FF2B5EF4-FFF2-40B4-BE49-F238E27FC236}">
                <a16:creationId xmlns:a16="http://schemas.microsoft.com/office/drawing/2014/main" id="{C6F59415-3DAD-42FC-B371-51B089B7F43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288164-87E1-4789-A0FC-CDDDB6F29628}"/>
              </a:ext>
            </a:extLst>
          </p:cNvPr>
          <p:cNvSpPr>
            <a:spLocks noGrp="1"/>
          </p:cNvSpPr>
          <p:nvPr>
            <p:ph type="sldNum" sz="quarter" idx="12"/>
          </p:nvPr>
        </p:nvSpPr>
        <p:spPr/>
        <p:txBody>
          <a:bodyPr/>
          <a:lstStyle/>
          <a:p>
            <a:fld id="{0132E223-7818-4E8F-B409-0D17AC1D7862}"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9F56837E-DC7E-4668-9CF6-E5FB2D6767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875" y="6115394"/>
            <a:ext cx="730336" cy="730177"/>
          </a:xfrm>
          <a:prstGeom prst="rect">
            <a:avLst/>
          </a:prstGeom>
        </p:spPr>
      </p:pic>
    </p:spTree>
    <p:extLst>
      <p:ext uri="{BB962C8B-B14F-4D97-AF65-F5344CB8AC3E}">
        <p14:creationId xmlns:p14="http://schemas.microsoft.com/office/powerpoint/2010/main" val="303904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AFC39F-4A96-4391-BB6B-1F08E01B9061}"/>
              </a:ext>
            </a:extLst>
          </p:cNvPr>
          <p:cNvSpPr>
            <a:spLocks noGrp="1"/>
          </p:cNvSpPr>
          <p:nvPr>
            <p:ph type="dt" sz="half" idx="10"/>
          </p:nvPr>
        </p:nvSpPr>
        <p:spPr/>
        <p:txBody>
          <a:bodyPr/>
          <a:lstStyle/>
          <a:p>
            <a:fld id="{729AD6FB-1B5A-429B-8905-FF21DD5B141E}" type="datetime4">
              <a:rPr lang="en-US" smtClean="0"/>
              <a:t>September 21, 2021</a:t>
            </a:fld>
            <a:endParaRPr lang="en-US"/>
          </a:p>
        </p:txBody>
      </p:sp>
      <p:sp>
        <p:nvSpPr>
          <p:cNvPr id="3" name="Footer Placeholder 2">
            <a:extLst>
              <a:ext uri="{FF2B5EF4-FFF2-40B4-BE49-F238E27FC236}">
                <a16:creationId xmlns:a16="http://schemas.microsoft.com/office/drawing/2014/main" id="{9F234351-9331-4D8A-8650-4CBFD3B73EC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C241F98-AE37-4863-B68E-3F880F8C6383}"/>
              </a:ext>
            </a:extLst>
          </p:cNvPr>
          <p:cNvSpPr>
            <a:spLocks noGrp="1"/>
          </p:cNvSpPr>
          <p:nvPr>
            <p:ph type="sldNum" sz="quarter" idx="12"/>
          </p:nvPr>
        </p:nvSpPr>
        <p:spPr/>
        <p:txBody>
          <a:bodyPr/>
          <a:lstStyle/>
          <a:p>
            <a:fld id="{0132E223-7818-4E8F-B409-0D17AC1D7862}" type="slidenum">
              <a:rPr lang="en-US" smtClean="0"/>
              <a:t>‹#›</a:t>
            </a:fld>
            <a:endParaRPr lang="en-US"/>
          </a:p>
        </p:txBody>
      </p:sp>
    </p:spTree>
    <p:extLst>
      <p:ext uri="{BB962C8B-B14F-4D97-AF65-F5344CB8AC3E}">
        <p14:creationId xmlns:p14="http://schemas.microsoft.com/office/powerpoint/2010/main" val="83032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C1065-BD30-4008-905E-C02A5BC2B0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E54C72-FE4F-4DEB-AA46-B634B589FB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6B2C57-7991-4235-A756-BA25BC886C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C1D937-58A6-4627-A926-CE5CB6F5803F}"/>
              </a:ext>
            </a:extLst>
          </p:cNvPr>
          <p:cNvSpPr>
            <a:spLocks noGrp="1"/>
          </p:cNvSpPr>
          <p:nvPr>
            <p:ph type="dt" sz="half" idx="10"/>
          </p:nvPr>
        </p:nvSpPr>
        <p:spPr/>
        <p:txBody>
          <a:bodyPr/>
          <a:lstStyle/>
          <a:p>
            <a:fld id="{CAEA3653-7C48-4693-A18E-6147D03B4789}" type="datetime4">
              <a:rPr lang="en-US" smtClean="0"/>
              <a:t>September 21, 2021</a:t>
            </a:fld>
            <a:endParaRPr lang="en-US"/>
          </a:p>
        </p:txBody>
      </p:sp>
      <p:sp>
        <p:nvSpPr>
          <p:cNvPr id="6" name="Footer Placeholder 5">
            <a:extLst>
              <a:ext uri="{FF2B5EF4-FFF2-40B4-BE49-F238E27FC236}">
                <a16:creationId xmlns:a16="http://schemas.microsoft.com/office/drawing/2014/main" id="{5BC25F27-840C-4371-A340-C9DAC5030A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5211ED-CCED-4514-B2B5-E4659CA371EE}"/>
              </a:ext>
            </a:extLst>
          </p:cNvPr>
          <p:cNvSpPr>
            <a:spLocks noGrp="1"/>
          </p:cNvSpPr>
          <p:nvPr>
            <p:ph type="sldNum" sz="quarter" idx="12"/>
          </p:nvPr>
        </p:nvSpPr>
        <p:spPr/>
        <p:txBody>
          <a:bodyPr/>
          <a:lstStyle/>
          <a:p>
            <a:fld id="{0132E223-7818-4E8F-B409-0D17AC1D7862}" type="slidenum">
              <a:rPr lang="en-US" smtClean="0"/>
              <a:t>‹#›</a:t>
            </a:fld>
            <a:endParaRPr lang="en-US"/>
          </a:p>
        </p:txBody>
      </p:sp>
    </p:spTree>
    <p:extLst>
      <p:ext uri="{BB962C8B-B14F-4D97-AF65-F5344CB8AC3E}">
        <p14:creationId xmlns:p14="http://schemas.microsoft.com/office/powerpoint/2010/main" val="674048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EE3C0C-A0E4-45FD-B1ED-05EA67F30096}"/>
              </a:ext>
            </a:extLst>
          </p:cNvPr>
          <p:cNvSpPr/>
          <p:nvPr userDrawn="1"/>
        </p:nvSpPr>
        <p:spPr>
          <a:xfrm>
            <a:off x="0" y="0"/>
            <a:ext cx="12192000" cy="6858000"/>
          </a:xfrm>
          <a:prstGeom prst="rect">
            <a:avLst/>
          </a:prstGeom>
          <a:gradFill flip="none" rotWithShape="1">
            <a:gsLst>
              <a:gs pos="0">
                <a:schemeClr val="accent1">
                  <a:lumMod val="60000"/>
                  <a:lumOff val="40000"/>
                </a:schemeClr>
              </a:gs>
              <a:gs pos="46000">
                <a:schemeClr val="accent1">
                  <a:lumMod val="95000"/>
                  <a:lumOff val="5000"/>
                </a:schemeClr>
              </a:gs>
              <a:gs pos="100000">
                <a:schemeClr val="accent1">
                  <a:lumMod val="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144F4E4F-2843-47FD-9EAB-6CC314021C1D}"/>
              </a:ext>
            </a:extLst>
          </p:cNvPr>
          <p:cNvSpPr>
            <a:spLocks noGrp="1"/>
          </p:cNvSpPr>
          <p:nvPr>
            <p:ph type="title"/>
          </p:nvPr>
        </p:nvSpPr>
        <p:spPr>
          <a:xfrm>
            <a:off x="152400" y="121154"/>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368F4A2-74AD-498A-BC86-7E4A5E9B14DC}"/>
              </a:ext>
            </a:extLst>
          </p:cNvPr>
          <p:cNvSpPr>
            <a:spLocks noGrp="1"/>
          </p:cNvSpPr>
          <p:nvPr>
            <p:ph type="body" idx="1"/>
          </p:nvPr>
        </p:nvSpPr>
        <p:spPr>
          <a:xfrm>
            <a:off x="342900" y="1673222"/>
            <a:ext cx="10906125" cy="449955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1"/>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10A17E-6565-4015-A8CF-10C8D784FF3A}"/>
              </a:ext>
            </a:extLst>
          </p:cNvPr>
          <p:cNvSpPr>
            <a:spLocks noGrp="1"/>
          </p:cNvSpPr>
          <p:nvPr>
            <p:ph type="dt" sz="half" idx="2"/>
          </p:nvPr>
        </p:nvSpPr>
        <p:spPr>
          <a:xfrm>
            <a:off x="9921382" y="6371721"/>
            <a:ext cx="1645591" cy="365125"/>
          </a:xfrm>
          <a:prstGeom prst="rect">
            <a:avLst/>
          </a:prstGeom>
        </p:spPr>
        <p:txBody>
          <a:bodyPr vert="horz" lIns="91440" tIns="45720" rIns="0" bIns="45720" rtlCol="0" anchor="ctr"/>
          <a:lstStyle>
            <a:lvl1pPr algn="r">
              <a:defRPr sz="1200">
                <a:solidFill>
                  <a:schemeClr val="tx1">
                    <a:tint val="75000"/>
                  </a:schemeClr>
                </a:solidFill>
              </a:defRPr>
            </a:lvl1pPr>
          </a:lstStyle>
          <a:p>
            <a:fld id="{705E533F-6273-4D26-B642-DE6E0698569E}" type="datetime4">
              <a:rPr lang="en-US" smtClean="0"/>
              <a:t>September 21, 2021</a:t>
            </a:fld>
            <a:endParaRPr lang="en-US" dirty="0"/>
          </a:p>
        </p:txBody>
      </p:sp>
      <p:sp>
        <p:nvSpPr>
          <p:cNvPr id="5" name="Footer Placeholder 4">
            <a:extLst>
              <a:ext uri="{FF2B5EF4-FFF2-40B4-BE49-F238E27FC236}">
                <a16:creationId xmlns:a16="http://schemas.microsoft.com/office/drawing/2014/main" id="{93C404E1-0BE1-4E57-9A79-DB2EEE91631D}"/>
              </a:ext>
            </a:extLst>
          </p:cNvPr>
          <p:cNvSpPr>
            <a:spLocks noGrp="1"/>
          </p:cNvSpPr>
          <p:nvPr>
            <p:ph type="ftr" sz="quarter" idx="3"/>
          </p:nvPr>
        </p:nvSpPr>
        <p:spPr>
          <a:xfrm>
            <a:off x="152400" y="6371721"/>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2A1DB03-08FB-457D-BFCE-E0E5E730A84C}"/>
              </a:ext>
            </a:extLst>
          </p:cNvPr>
          <p:cNvSpPr>
            <a:spLocks noGrp="1"/>
          </p:cNvSpPr>
          <p:nvPr>
            <p:ph type="sldNum" sz="quarter" idx="4"/>
          </p:nvPr>
        </p:nvSpPr>
        <p:spPr>
          <a:xfrm>
            <a:off x="11570245" y="6371721"/>
            <a:ext cx="478880" cy="365125"/>
          </a:xfrm>
          <a:prstGeom prst="rect">
            <a:avLst/>
          </a:prstGeom>
        </p:spPr>
        <p:txBody>
          <a:bodyPr vert="horz" lIns="0" tIns="45720" rIns="91440" bIns="45720" rtlCol="0" anchor="ctr"/>
          <a:lstStyle>
            <a:lvl1pPr algn="r">
              <a:defRPr sz="1200">
                <a:solidFill>
                  <a:schemeClr val="tx1">
                    <a:tint val="75000"/>
                  </a:schemeClr>
                </a:solidFill>
              </a:defRPr>
            </a:lvl1pPr>
          </a:lstStyle>
          <a:p>
            <a:r>
              <a:rPr lang="en-US" dirty="0"/>
              <a:t>|  (#)</a:t>
            </a:r>
          </a:p>
        </p:txBody>
      </p:sp>
      <p:pic>
        <p:nvPicPr>
          <p:cNvPr id="25" name="Picture 24">
            <a:extLst>
              <a:ext uri="{FF2B5EF4-FFF2-40B4-BE49-F238E27FC236}">
                <a16:creationId xmlns:a16="http://schemas.microsoft.com/office/drawing/2014/main" id="{8E690146-4848-49BB-909B-CFF69D7EB54D}"/>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42875" y="6112476"/>
            <a:ext cx="731146" cy="730987"/>
          </a:xfrm>
          <a:prstGeom prst="rect">
            <a:avLst/>
          </a:prstGeom>
          <a:noFill/>
        </p:spPr>
      </p:pic>
    </p:spTree>
    <p:extLst>
      <p:ext uri="{BB962C8B-B14F-4D97-AF65-F5344CB8AC3E}">
        <p14:creationId xmlns:p14="http://schemas.microsoft.com/office/powerpoint/2010/main" val="1868000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5" r:id="rId8"/>
    <p:sldLayoutId id="2147483656" r:id="rId9"/>
    <p:sldLayoutId id="2147483657" r:id="rId10"/>
  </p:sldLayoutIdLst>
  <p:hf sldNum="0" hdr="0" ftr="0"/>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 userDrawn="1">
          <p15:clr>
            <a:srgbClr val="F26B43"/>
          </p15:clr>
        </p15:guide>
        <p15:guide id="2" pos="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27550-E032-4D6C-AA6C-08C2E6960AAA}"/>
              </a:ext>
            </a:extLst>
          </p:cNvPr>
          <p:cNvSpPr>
            <a:spLocks noGrp="1"/>
          </p:cNvSpPr>
          <p:nvPr>
            <p:ph type="ctrTitle"/>
          </p:nvPr>
        </p:nvSpPr>
        <p:spPr>
          <a:xfrm>
            <a:off x="1524000" y="1551239"/>
            <a:ext cx="9144000" cy="2387600"/>
          </a:xfrm>
        </p:spPr>
        <p:txBody>
          <a:bodyPr/>
          <a:lstStyle/>
          <a:p>
            <a:r>
              <a:rPr lang="en-US" dirty="0"/>
              <a:t>Tarrant County </a:t>
            </a:r>
            <a:br>
              <a:rPr lang="en-US" dirty="0"/>
            </a:br>
            <a:r>
              <a:rPr lang="en-US" dirty="0"/>
              <a:t>2021 Bond Election</a:t>
            </a:r>
          </a:p>
        </p:txBody>
      </p:sp>
      <p:sp>
        <p:nvSpPr>
          <p:cNvPr id="3" name="Subtitle 2">
            <a:extLst>
              <a:ext uri="{FF2B5EF4-FFF2-40B4-BE49-F238E27FC236}">
                <a16:creationId xmlns:a16="http://schemas.microsoft.com/office/drawing/2014/main" id="{0AF71A2E-A722-4D6D-B37E-0CBFE75EC5B5}"/>
              </a:ext>
            </a:extLst>
          </p:cNvPr>
          <p:cNvSpPr>
            <a:spLocks noGrp="1"/>
          </p:cNvSpPr>
          <p:nvPr>
            <p:ph type="subTitle" idx="1"/>
          </p:nvPr>
        </p:nvSpPr>
        <p:spPr>
          <a:xfrm>
            <a:off x="1524000" y="4112961"/>
            <a:ext cx="9144000" cy="1655762"/>
          </a:xfrm>
        </p:spPr>
        <p:txBody>
          <a:bodyPr/>
          <a:lstStyle/>
          <a:p>
            <a:r>
              <a:rPr lang="en-US" dirty="0"/>
              <a:t>Tarrant County Administrator’s Office</a:t>
            </a:r>
          </a:p>
          <a:p>
            <a:endParaRPr lang="en-US" dirty="0"/>
          </a:p>
        </p:txBody>
      </p:sp>
      <p:sp>
        <p:nvSpPr>
          <p:cNvPr id="4" name="Date Placeholder 3">
            <a:extLst>
              <a:ext uri="{FF2B5EF4-FFF2-40B4-BE49-F238E27FC236}">
                <a16:creationId xmlns:a16="http://schemas.microsoft.com/office/drawing/2014/main" id="{875FC987-4D05-4DA6-A83C-FCFD715D2BA6}"/>
              </a:ext>
            </a:extLst>
          </p:cNvPr>
          <p:cNvSpPr>
            <a:spLocks noGrp="1"/>
          </p:cNvSpPr>
          <p:nvPr>
            <p:ph type="dt" sz="half" idx="4294967295"/>
          </p:nvPr>
        </p:nvSpPr>
        <p:spPr>
          <a:xfrm>
            <a:off x="9921382" y="6371721"/>
            <a:ext cx="1645591" cy="365125"/>
          </a:xfrm>
        </p:spPr>
        <p:txBody>
          <a:bodyPr/>
          <a:lstStyle/>
          <a:p>
            <a:fld id="{B8D9AE35-D058-47A6-828F-0E831AEBFFB8}" type="datetime4">
              <a:rPr lang="en-US" smtClean="0"/>
              <a:t>September 21, 2021</a:t>
            </a:fld>
            <a:endParaRPr lang="en-US"/>
          </a:p>
        </p:txBody>
      </p:sp>
    </p:spTree>
    <p:extLst>
      <p:ext uri="{BB962C8B-B14F-4D97-AF65-F5344CB8AC3E}">
        <p14:creationId xmlns:p14="http://schemas.microsoft.com/office/powerpoint/2010/main" val="427496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B4A1BD-A114-4B58-8E2A-FC771079D60E}"/>
              </a:ext>
            </a:extLst>
          </p:cNvPr>
          <p:cNvSpPr>
            <a:spLocks noGrp="1"/>
          </p:cNvSpPr>
          <p:nvPr>
            <p:ph type="dt" sz="half" idx="10"/>
          </p:nvPr>
        </p:nvSpPr>
        <p:spPr/>
        <p:txBody>
          <a:bodyPr/>
          <a:lstStyle/>
          <a:p>
            <a:fld id="{729AD6FB-1B5A-429B-8905-FF21DD5B141E}" type="datetime4">
              <a:rPr lang="en-US" smtClean="0"/>
              <a:t>September 21, 2021</a:t>
            </a:fld>
            <a:endParaRPr lang="en-US"/>
          </a:p>
        </p:txBody>
      </p:sp>
      <p:pic>
        <p:nvPicPr>
          <p:cNvPr id="3" name="Picture 2" descr="A picture containing building, outdoor, sky, stone&#10;&#10;Description automatically generated">
            <a:extLst>
              <a:ext uri="{FF2B5EF4-FFF2-40B4-BE49-F238E27FC236}">
                <a16:creationId xmlns:a16="http://schemas.microsoft.com/office/drawing/2014/main" id="{CAA8D87C-17D2-4874-B6C0-0C7935F3C82C}"/>
              </a:ext>
            </a:extLst>
          </p:cNvPr>
          <p:cNvPicPr>
            <a:picLocks noChangeAspect="1"/>
          </p:cNvPicPr>
          <p:nvPr/>
        </p:nvPicPr>
        <p:blipFill>
          <a:blip r:embed="rId2">
            <a:alphaModFix amt="2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7C727EB-000C-412C-8E0C-F4EE4A3ADB4A}"/>
              </a:ext>
            </a:extLst>
          </p:cNvPr>
          <p:cNvSpPr txBox="1"/>
          <p:nvPr/>
        </p:nvSpPr>
        <p:spPr>
          <a:xfrm>
            <a:off x="1740131" y="1643896"/>
            <a:ext cx="8711738" cy="3570208"/>
          </a:xfrm>
          <a:prstGeom prst="rect">
            <a:avLst/>
          </a:prstGeom>
          <a:noFill/>
        </p:spPr>
        <p:txBody>
          <a:bodyPr wrap="square" rtlCol="0">
            <a:spAutoFit/>
          </a:bodyPr>
          <a:lstStyle/>
          <a:p>
            <a:pPr algn="ctr"/>
            <a:r>
              <a:rPr lang="en-US" sz="3200" b="1" dirty="0">
                <a:solidFill>
                  <a:schemeClr val="bg1"/>
                </a:solidFill>
              </a:rPr>
              <a:t>In-Person Early Voting: October 18-29, 2021</a:t>
            </a:r>
            <a:endParaRPr lang="en-US" sz="3200" dirty="0">
              <a:solidFill>
                <a:schemeClr val="bg1"/>
              </a:solidFill>
            </a:endParaRPr>
          </a:p>
          <a:p>
            <a:pPr algn="ctr"/>
            <a:endParaRPr lang="en-US" sz="3200" dirty="0">
              <a:solidFill>
                <a:schemeClr val="bg1"/>
              </a:solidFill>
            </a:endParaRPr>
          </a:p>
          <a:p>
            <a:pPr algn="ctr"/>
            <a:r>
              <a:rPr lang="en-US" sz="3200" b="1" dirty="0">
                <a:solidFill>
                  <a:schemeClr val="bg1"/>
                </a:solidFill>
              </a:rPr>
              <a:t>Election Day: Tuesday, November 2, 2021</a:t>
            </a:r>
          </a:p>
          <a:p>
            <a:pPr algn="ctr"/>
            <a:endParaRPr lang="en-US" sz="2000" dirty="0">
              <a:solidFill>
                <a:schemeClr val="bg1"/>
              </a:solidFill>
            </a:endParaRPr>
          </a:p>
          <a:p>
            <a:pPr algn="ctr"/>
            <a:endParaRPr lang="en-US" sz="2000" dirty="0">
              <a:solidFill>
                <a:schemeClr val="bg1"/>
              </a:solidFill>
            </a:endParaRPr>
          </a:p>
          <a:p>
            <a:pPr algn="ctr"/>
            <a:endParaRPr lang="en-US" sz="2000" dirty="0">
              <a:solidFill>
                <a:schemeClr val="bg1"/>
              </a:solidFill>
            </a:endParaRPr>
          </a:p>
          <a:p>
            <a:pPr algn="ctr"/>
            <a:r>
              <a:rPr lang="en-US" sz="2000" dirty="0">
                <a:solidFill>
                  <a:schemeClr val="bg1"/>
                </a:solidFill>
              </a:rPr>
              <a:t>for more information visit</a:t>
            </a:r>
          </a:p>
          <a:p>
            <a:pPr algn="ctr"/>
            <a:r>
              <a:rPr lang="en-US" sz="3200" b="1" dirty="0">
                <a:solidFill>
                  <a:schemeClr val="bg1"/>
                </a:solidFill>
              </a:rPr>
              <a:t>www.tarrantcounty.com/bond2021</a:t>
            </a:r>
          </a:p>
          <a:p>
            <a:endParaRPr lang="en-US" dirty="0"/>
          </a:p>
        </p:txBody>
      </p:sp>
    </p:spTree>
    <p:extLst>
      <p:ext uri="{BB962C8B-B14F-4D97-AF65-F5344CB8AC3E}">
        <p14:creationId xmlns:p14="http://schemas.microsoft.com/office/powerpoint/2010/main" val="2042022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89B436-6F0F-4C57-9BDD-7C9B5A89698B}"/>
              </a:ext>
            </a:extLst>
          </p:cNvPr>
          <p:cNvSpPr>
            <a:spLocks noGrp="1"/>
          </p:cNvSpPr>
          <p:nvPr>
            <p:ph type="dt" sz="half" idx="10"/>
          </p:nvPr>
        </p:nvSpPr>
        <p:spPr/>
        <p:txBody>
          <a:bodyPr/>
          <a:lstStyle/>
          <a:p>
            <a:fld id="{729AD6FB-1B5A-429B-8905-FF21DD5B141E}" type="datetime4">
              <a:rPr lang="en-US" smtClean="0"/>
              <a:t>September 21, 2021</a:t>
            </a:fld>
            <a:endParaRPr lang="en-US"/>
          </a:p>
        </p:txBody>
      </p:sp>
      <p:pic>
        <p:nvPicPr>
          <p:cNvPr id="3" name="Content Placeholder 10" descr="A picture containing text, car, outdoor, traffic&#10;&#10;Description automatically generated">
            <a:extLst>
              <a:ext uri="{FF2B5EF4-FFF2-40B4-BE49-F238E27FC236}">
                <a16:creationId xmlns:a16="http://schemas.microsoft.com/office/drawing/2014/main" id="{616B0011-C18D-49FB-880C-299ED48BDCDA}"/>
              </a:ext>
            </a:extLst>
          </p:cNvPr>
          <p:cNvPicPr>
            <a:picLocks noChangeAspect="1"/>
          </p:cNvPicPr>
          <p:nvPr/>
        </p:nvPicPr>
        <p:blipFill rotWithShape="1">
          <a:blip r:embed="rId2">
            <a:extLst>
              <a:ext uri="{28A0092B-C50C-407E-A947-70E740481C1C}">
                <a14:useLocalDpi xmlns:a14="http://schemas.microsoft.com/office/drawing/2010/main" val="0"/>
              </a:ext>
            </a:extLst>
          </a:blip>
          <a:srcRect b="15461"/>
          <a:stretch/>
        </p:blipFill>
        <p:spPr>
          <a:xfrm>
            <a:off x="0" y="0"/>
            <a:ext cx="12192000" cy="6858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a:extLst>
              <a:ext uri="{FF2B5EF4-FFF2-40B4-BE49-F238E27FC236}">
                <a16:creationId xmlns:a16="http://schemas.microsoft.com/office/drawing/2014/main" id="{54DB7C41-E8EF-4A6F-A417-AD126BAC7077}"/>
              </a:ext>
            </a:extLst>
          </p:cNvPr>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3">
            <a:extLst>
              <a:ext uri="{FF2B5EF4-FFF2-40B4-BE49-F238E27FC236}">
                <a16:creationId xmlns:a16="http://schemas.microsoft.com/office/drawing/2014/main" id="{171F884A-F881-4402-A9BF-BCD629BD8542}"/>
              </a:ext>
            </a:extLst>
          </p:cNvPr>
          <p:cNvSpPr txBox="1">
            <a:spLocks/>
          </p:cNvSpPr>
          <p:nvPr/>
        </p:nvSpPr>
        <p:spPr>
          <a:xfrm>
            <a:off x="355693" y="457200"/>
            <a:ext cx="7658754" cy="1600200"/>
          </a:xfrm>
          <a:prstGeom prst="rect">
            <a:avLst/>
          </a:prstGeom>
        </p:spPr>
        <p:txBody>
          <a:bodyPr>
            <a:normAutofit fontScale="92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dirty="0"/>
              <a:t>Proposition A:Traffic Mobility</a:t>
            </a:r>
            <a:br>
              <a:rPr lang="en-US" dirty="0"/>
            </a:br>
            <a:endParaRPr lang="en-US" dirty="0"/>
          </a:p>
        </p:txBody>
      </p:sp>
      <p:cxnSp>
        <p:nvCxnSpPr>
          <p:cNvPr id="7" name="Straight Connector 6">
            <a:extLst>
              <a:ext uri="{FF2B5EF4-FFF2-40B4-BE49-F238E27FC236}">
                <a16:creationId xmlns:a16="http://schemas.microsoft.com/office/drawing/2014/main" id="{987F3E72-C044-4C25-B6AD-EE65F626FBDB}"/>
              </a:ext>
            </a:extLst>
          </p:cNvPr>
          <p:cNvCxnSpPr>
            <a:cxnSpLocks/>
          </p:cNvCxnSpPr>
          <p:nvPr/>
        </p:nvCxnSpPr>
        <p:spPr>
          <a:xfrm>
            <a:off x="462389" y="1189946"/>
            <a:ext cx="718898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672A75E-57BA-48BC-8E25-F25B2A376726}"/>
              </a:ext>
            </a:extLst>
          </p:cNvPr>
          <p:cNvSpPr txBox="1">
            <a:spLocks/>
          </p:cNvSpPr>
          <p:nvPr/>
        </p:nvSpPr>
        <p:spPr>
          <a:xfrm>
            <a:off x="1190625" y="2428288"/>
            <a:ext cx="10274769" cy="20294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Proposition A </a:t>
            </a:r>
            <a:r>
              <a:rPr lang="en-US" sz="2400" dirty="0"/>
              <a:t>addresses the explosive growth in Tarrant County and the stress that it has placed on our local mobility infrastructure. </a:t>
            </a:r>
          </a:p>
          <a:p>
            <a:pPr marL="0" indent="0">
              <a:buNone/>
            </a:pPr>
            <a:endParaRPr lang="en-US" sz="2400" dirty="0"/>
          </a:p>
          <a:p>
            <a:pPr marL="0" indent="0">
              <a:buNone/>
            </a:pPr>
            <a:r>
              <a:rPr lang="en-US" sz="2400" b="1" dirty="0"/>
              <a:t>Prop A </a:t>
            </a:r>
            <a:r>
              <a:rPr lang="en-US" sz="2400" dirty="0"/>
              <a:t>is proposed to improve traffic flow and reduce traffic congestion throughout the County.</a:t>
            </a:r>
          </a:p>
        </p:txBody>
      </p:sp>
    </p:spTree>
    <p:extLst>
      <p:ext uri="{BB962C8B-B14F-4D97-AF65-F5344CB8AC3E}">
        <p14:creationId xmlns:p14="http://schemas.microsoft.com/office/powerpoint/2010/main" val="1462918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EFFA6-6ECF-4F39-A7D7-DA57B0C2C3D2}"/>
              </a:ext>
            </a:extLst>
          </p:cNvPr>
          <p:cNvSpPr>
            <a:spLocks noGrp="1"/>
          </p:cNvSpPr>
          <p:nvPr>
            <p:ph type="title"/>
          </p:nvPr>
        </p:nvSpPr>
        <p:spPr/>
        <p:txBody>
          <a:bodyPr/>
          <a:lstStyle/>
          <a:p>
            <a:r>
              <a:rPr lang="en-US" dirty="0"/>
              <a:t>Proposition A Bond Language</a:t>
            </a:r>
          </a:p>
        </p:txBody>
      </p:sp>
      <p:sp>
        <p:nvSpPr>
          <p:cNvPr id="3" name="Date Placeholder 2">
            <a:extLst>
              <a:ext uri="{FF2B5EF4-FFF2-40B4-BE49-F238E27FC236}">
                <a16:creationId xmlns:a16="http://schemas.microsoft.com/office/drawing/2014/main" id="{9C7F5A23-1D9B-4260-9721-F1F912BD4042}"/>
              </a:ext>
            </a:extLst>
          </p:cNvPr>
          <p:cNvSpPr>
            <a:spLocks noGrp="1"/>
          </p:cNvSpPr>
          <p:nvPr>
            <p:ph type="dt" sz="half" idx="10"/>
          </p:nvPr>
        </p:nvSpPr>
        <p:spPr/>
        <p:txBody>
          <a:bodyPr/>
          <a:lstStyle/>
          <a:p>
            <a:fld id="{B73441F2-5A48-4584-B762-FA9AD7F6AAA0}" type="datetime4">
              <a:rPr lang="en-US" smtClean="0"/>
              <a:t>September 21, 2021</a:t>
            </a:fld>
            <a:endParaRPr lang="en-US"/>
          </a:p>
        </p:txBody>
      </p:sp>
      <p:cxnSp>
        <p:nvCxnSpPr>
          <p:cNvPr id="4" name="Straight Connector 3">
            <a:extLst>
              <a:ext uri="{FF2B5EF4-FFF2-40B4-BE49-F238E27FC236}">
                <a16:creationId xmlns:a16="http://schemas.microsoft.com/office/drawing/2014/main" id="{7F154755-FDE4-4D63-B383-CF66C9DBA232}"/>
              </a:ext>
            </a:extLst>
          </p:cNvPr>
          <p:cNvCxnSpPr>
            <a:cxnSpLocks/>
          </p:cNvCxnSpPr>
          <p:nvPr/>
        </p:nvCxnSpPr>
        <p:spPr>
          <a:xfrm>
            <a:off x="152400" y="1189946"/>
            <a:ext cx="8077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EF000949-B548-4435-A46D-0229B7CC7BA4}"/>
              </a:ext>
            </a:extLst>
          </p:cNvPr>
          <p:cNvSpPr txBox="1">
            <a:spLocks/>
          </p:cNvSpPr>
          <p:nvPr/>
        </p:nvSpPr>
        <p:spPr>
          <a:xfrm>
            <a:off x="60960" y="2258739"/>
            <a:ext cx="10906125" cy="25760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“The issuance of $400,000,000 of Tarrant County, Texas general obligation bonds for purchasing, constructing, reconstructing, renovating, rehabilitating, improving and maintaining streets, roads, highways and bridges within Tarrant County, including city, county and state streets, roads, highways and bridges, and the imposition of a tax sufficient to pay the principal of and interest on the bonds.”</a:t>
            </a:r>
          </a:p>
        </p:txBody>
      </p:sp>
    </p:spTree>
    <p:extLst>
      <p:ext uri="{BB962C8B-B14F-4D97-AF65-F5344CB8AC3E}">
        <p14:creationId xmlns:p14="http://schemas.microsoft.com/office/powerpoint/2010/main" val="294625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F5A733-A283-4EEA-8A22-A35065B48753}"/>
              </a:ext>
            </a:extLst>
          </p:cNvPr>
          <p:cNvSpPr>
            <a:spLocks noGrp="1"/>
          </p:cNvSpPr>
          <p:nvPr>
            <p:ph type="dt" sz="half" idx="10"/>
          </p:nvPr>
        </p:nvSpPr>
        <p:spPr/>
        <p:txBody>
          <a:bodyPr/>
          <a:lstStyle/>
          <a:p>
            <a:fld id="{729AD6FB-1B5A-429B-8905-FF21DD5B141E}" type="datetime4">
              <a:rPr lang="en-US" smtClean="0"/>
              <a:t>September 21, 2021</a:t>
            </a:fld>
            <a:endParaRPr lang="en-US"/>
          </a:p>
        </p:txBody>
      </p:sp>
      <p:pic>
        <p:nvPicPr>
          <p:cNvPr id="3" name="Content Placeholder 6" descr="A picture containing building, outdoor, porch, bridge&#10;&#10;Description automatically generated">
            <a:extLst>
              <a:ext uri="{FF2B5EF4-FFF2-40B4-BE49-F238E27FC236}">
                <a16:creationId xmlns:a16="http://schemas.microsoft.com/office/drawing/2014/main" id="{FC3D47E7-AAE3-4A63-B331-597FD8D4CF97}"/>
              </a:ext>
            </a:extLst>
          </p:cNvPr>
          <p:cNvPicPr>
            <a:picLocks noChangeAspect="1"/>
          </p:cNvPicPr>
          <p:nvPr/>
        </p:nvPicPr>
        <p:blipFill rotWithShape="1">
          <a:blip r:embed="rId2">
            <a:extLst>
              <a:ext uri="{28A0092B-C50C-407E-A947-70E740481C1C}">
                <a14:useLocalDpi xmlns:a14="http://schemas.microsoft.com/office/drawing/2010/main" val="0"/>
              </a:ext>
            </a:extLst>
          </a:blip>
          <a:srcRect l="18259" r="16934"/>
          <a:stretch/>
        </p:blipFill>
        <p:spPr>
          <a:xfrm>
            <a:off x="5896275" y="-13447"/>
            <a:ext cx="6295726" cy="6858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3">
            <a:extLst>
              <a:ext uri="{FF2B5EF4-FFF2-40B4-BE49-F238E27FC236}">
                <a16:creationId xmlns:a16="http://schemas.microsoft.com/office/drawing/2014/main" id="{43D29348-E7B5-480D-B098-B18DAEA9E4BD}"/>
              </a:ext>
            </a:extLst>
          </p:cNvPr>
          <p:cNvSpPr txBox="1">
            <a:spLocks/>
          </p:cNvSpPr>
          <p:nvPr/>
        </p:nvSpPr>
        <p:spPr>
          <a:xfrm>
            <a:off x="880129" y="537882"/>
            <a:ext cx="3932237" cy="1600200"/>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algn="ctr"/>
            <a:r>
              <a:rPr lang="en-US" dirty="0"/>
              <a:t>Proposition A</a:t>
            </a:r>
            <a:br>
              <a:rPr lang="en-US" dirty="0"/>
            </a:br>
            <a:r>
              <a:rPr lang="en-US" i="1" dirty="0"/>
              <a:t>Quick Facts</a:t>
            </a:r>
            <a:br>
              <a:rPr lang="en-US" dirty="0"/>
            </a:br>
            <a:endParaRPr lang="en-US" dirty="0"/>
          </a:p>
        </p:txBody>
      </p:sp>
      <p:sp>
        <p:nvSpPr>
          <p:cNvPr id="5" name="Text Placeholder 5">
            <a:extLst>
              <a:ext uri="{FF2B5EF4-FFF2-40B4-BE49-F238E27FC236}">
                <a16:creationId xmlns:a16="http://schemas.microsoft.com/office/drawing/2014/main" id="{512DDDF8-9C9A-4DE5-A59F-2B3705A774E8}"/>
              </a:ext>
            </a:extLst>
          </p:cNvPr>
          <p:cNvSpPr txBox="1">
            <a:spLocks/>
          </p:cNvSpPr>
          <p:nvPr/>
        </p:nvSpPr>
        <p:spPr>
          <a:xfrm>
            <a:off x="640473" y="1963270"/>
            <a:ext cx="4592824" cy="40879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en-US" sz="1900" dirty="0"/>
              <a:t>Tarrant County’s rapid population growth (97% since 1990) is likely to continue. If approved by voters, </a:t>
            </a:r>
            <a:r>
              <a:rPr lang="en-US" sz="1900" b="1" dirty="0"/>
              <a:t>Prop A </a:t>
            </a:r>
            <a:r>
              <a:rPr lang="en-US" sz="1900" dirty="0"/>
              <a:t>will address our local mobility infrastructure needs countywide to reduce traffic congestion.</a:t>
            </a:r>
          </a:p>
          <a:p>
            <a:pPr marL="285750" indent="-285750">
              <a:buFont typeface="Wingdings" panose="05000000000000000000" pitchFamily="2" charset="2"/>
              <a:buChar char="§"/>
            </a:pPr>
            <a:endParaRPr lang="en-US" sz="1900" dirty="0"/>
          </a:p>
          <a:p>
            <a:pPr marL="285750" indent="-285750">
              <a:buFont typeface="Wingdings" panose="05000000000000000000" pitchFamily="2" charset="2"/>
              <a:buChar char="§"/>
            </a:pPr>
            <a:r>
              <a:rPr lang="en-US" sz="1900" b="1" dirty="0"/>
              <a:t>Prop A </a:t>
            </a:r>
            <a:r>
              <a:rPr lang="en-US" sz="1900" dirty="0"/>
              <a:t>addresses the need for new road projects countywide. A “Call for Road Projects” was issued to all municipalities across the County. </a:t>
            </a:r>
          </a:p>
          <a:p>
            <a:pPr marL="742950" lvl="1" indent="-285750">
              <a:buFont typeface="Wingdings" panose="05000000000000000000" pitchFamily="2" charset="2"/>
              <a:buChar char="§"/>
            </a:pPr>
            <a:r>
              <a:rPr lang="en-US" sz="1400" dirty="0"/>
              <a:t>All cities who submitted projects for consideration received at least one project award.</a:t>
            </a:r>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2936837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F5A733-A283-4EEA-8A22-A35065B48753}"/>
              </a:ext>
            </a:extLst>
          </p:cNvPr>
          <p:cNvSpPr>
            <a:spLocks noGrp="1"/>
          </p:cNvSpPr>
          <p:nvPr>
            <p:ph type="dt" sz="half" idx="10"/>
          </p:nvPr>
        </p:nvSpPr>
        <p:spPr/>
        <p:txBody>
          <a:bodyPr/>
          <a:lstStyle/>
          <a:p>
            <a:fld id="{729AD6FB-1B5A-429B-8905-FF21DD5B141E}" type="datetime4">
              <a:rPr lang="en-US" smtClean="0"/>
              <a:t>September 21, 2021</a:t>
            </a:fld>
            <a:endParaRPr lang="en-US"/>
          </a:p>
        </p:txBody>
      </p:sp>
      <p:pic>
        <p:nvPicPr>
          <p:cNvPr id="3" name="Content Placeholder 6" descr="A picture containing building, outdoor, porch, bridge&#10;&#10;Description automatically generated">
            <a:extLst>
              <a:ext uri="{FF2B5EF4-FFF2-40B4-BE49-F238E27FC236}">
                <a16:creationId xmlns:a16="http://schemas.microsoft.com/office/drawing/2014/main" id="{FC3D47E7-AAE3-4A63-B331-597FD8D4CF97}"/>
              </a:ext>
            </a:extLst>
          </p:cNvPr>
          <p:cNvPicPr>
            <a:picLocks noChangeAspect="1"/>
          </p:cNvPicPr>
          <p:nvPr/>
        </p:nvPicPr>
        <p:blipFill rotWithShape="1">
          <a:blip r:embed="rId2">
            <a:extLst>
              <a:ext uri="{28A0092B-C50C-407E-A947-70E740481C1C}">
                <a14:useLocalDpi xmlns:a14="http://schemas.microsoft.com/office/drawing/2010/main" val="0"/>
              </a:ext>
            </a:extLst>
          </a:blip>
          <a:srcRect l="1" t="29793" r="10689"/>
          <a:stretch/>
        </p:blipFill>
        <p:spPr>
          <a:xfrm>
            <a:off x="0" y="-13447"/>
            <a:ext cx="12357847" cy="6858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A0712793-C892-40B6-B0A8-678DE7F5F02B}"/>
              </a:ext>
            </a:extLst>
          </p:cNvPr>
          <p:cNvSpPr/>
          <p:nvPr/>
        </p:nvSpPr>
        <p:spPr>
          <a:xfrm>
            <a:off x="0" y="-13447"/>
            <a:ext cx="12344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3D29348-E7B5-480D-B098-B18DAEA9E4BD}"/>
              </a:ext>
            </a:extLst>
          </p:cNvPr>
          <p:cNvSpPr txBox="1">
            <a:spLocks/>
          </p:cNvSpPr>
          <p:nvPr/>
        </p:nvSpPr>
        <p:spPr>
          <a:xfrm>
            <a:off x="4212804" y="786819"/>
            <a:ext cx="3932237" cy="1600200"/>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algn="ctr"/>
            <a:r>
              <a:rPr lang="en-US" dirty="0"/>
              <a:t>Proposition A</a:t>
            </a:r>
            <a:br>
              <a:rPr lang="en-US" dirty="0"/>
            </a:br>
            <a:r>
              <a:rPr lang="en-US" i="1" dirty="0"/>
              <a:t>Quick Facts</a:t>
            </a:r>
            <a:br>
              <a:rPr lang="en-US" dirty="0"/>
            </a:br>
            <a:endParaRPr lang="en-US" dirty="0"/>
          </a:p>
        </p:txBody>
      </p:sp>
      <p:sp>
        <p:nvSpPr>
          <p:cNvPr id="7" name="Text Placeholder 5">
            <a:extLst>
              <a:ext uri="{FF2B5EF4-FFF2-40B4-BE49-F238E27FC236}">
                <a16:creationId xmlns:a16="http://schemas.microsoft.com/office/drawing/2014/main" id="{1BB87683-95DF-4108-B348-C4A02D9AECDF}"/>
              </a:ext>
            </a:extLst>
          </p:cNvPr>
          <p:cNvSpPr txBox="1">
            <a:spLocks/>
          </p:cNvSpPr>
          <p:nvPr/>
        </p:nvSpPr>
        <p:spPr>
          <a:xfrm>
            <a:off x="1162518" y="2295579"/>
            <a:ext cx="10627864" cy="30402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en-US"/>
              <a:t>The proposed bond package will bring an additional half billion dollars in local, state and federal matching road funding for needed projects throughout Tarrant County.</a:t>
            </a:r>
          </a:p>
          <a:p>
            <a:pPr marL="285750" indent="-285750">
              <a:buFont typeface="Wingdings" panose="05000000000000000000" pitchFamily="2" charset="2"/>
              <a:buChar char="§"/>
            </a:pPr>
            <a:endParaRPr lang="en-US"/>
          </a:p>
          <a:p>
            <a:pPr marL="285750" indent="-285750">
              <a:buFont typeface="Wingdings" panose="05000000000000000000" pitchFamily="2" charset="2"/>
              <a:buChar char="§"/>
            </a:pPr>
            <a:r>
              <a:rPr lang="en-US"/>
              <a:t>If approved by the voters, </a:t>
            </a:r>
            <a:r>
              <a:rPr lang="en-US" b="1"/>
              <a:t>Prop A </a:t>
            </a:r>
            <a:r>
              <a:rPr lang="en-US"/>
              <a:t>will </a:t>
            </a:r>
            <a:r>
              <a:rPr lang="en-US" u="sng"/>
              <a:t>not</a:t>
            </a:r>
            <a:r>
              <a:rPr lang="en-US"/>
              <a:t> increase the County’s property tax rate.</a:t>
            </a:r>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4256797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E81A-D85F-4DB0-90CE-562D93EB3EFD}"/>
              </a:ext>
            </a:extLst>
          </p:cNvPr>
          <p:cNvSpPr>
            <a:spLocks noGrp="1"/>
          </p:cNvSpPr>
          <p:nvPr>
            <p:ph type="title"/>
          </p:nvPr>
        </p:nvSpPr>
        <p:spPr/>
        <p:txBody>
          <a:bodyPr/>
          <a:lstStyle/>
          <a:p>
            <a:r>
              <a:rPr lang="en-US" dirty="0"/>
              <a:t>Proposition B:Public Safety</a:t>
            </a:r>
          </a:p>
        </p:txBody>
      </p:sp>
      <p:sp>
        <p:nvSpPr>
          <p:cNvPr id="3" name="Date Placeholder 2">
            <a:extLst>
              <a:ext uri="{FF2B5EF4-FFF2-40B4-BE49-F238E27FC236}">
                <a16:creationId xmlns:a16="http://schemas.microsoft.com/office/drawing/2014/main" id="{47F08EB5-B3B7-4046-B843-F8A5CC56C330}"/>
              </a:ext>
            </a:extLst>
          </p:cNvPr>
          <p:cNvSpPr>
            <a:spLocks noGrp="1"/>
          </p:cNvSpPr>
          <p:nvPr>
            <p:ph type="dt" sz="half" idx="10"/>
          </p:nvPr>
        </p:nvSpPr>
        <p:spPr/>
        <p:txBody>
          <a:bodyPr/>
          <a:lstStyle/>
          <a:p>
            <a:fld id="{B73441F2-5A48-4584-B762-FA9AD7F6AAA0}" type="datetime4">
              <a:rPr lang="en-US" smtClean="0"/>
              <a:t>September 21, 2021</a:t>
            </a:fld>
            <a:endParaRPr lang="en-US"/>
          </a:p>
        </p:txBody>
      </p:sp>
      <p:pic>
        <p:nvPicPr>
          <p:cNvPr id="4" name="Picture 3" descr="Logo&#10;&#10;Description automatically generated">
            <a:extLst>
              <a:ext uri="{FF2B5EF4-FFF2-40B4-BE49-F238E27FC236}">
                <a16:creationId xmlns:a16="http://schemas.microsoft.com/office/drawing/2014/main" id="{0B65952D-9048-407C-86EF-140B20F3A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7156" y="1602511"/>
            <a:ext cx="2451744" cy="2451744"/>
          </a:xfrm>
          <a:prstGeom prst="rect">
            <a:avLst/>
          </a:prstGeom>
        </p:spPr>
      </p:pic>
      <p:sp>
        <p:nvSpPr>
          <p:cNvPr id="5" name="Text Placeholder 5">
            <a:extLst>
              <a:ext uri="{FF2B5EF4-FFF2-40B4-BE49-F238E27FC236}">
                <a16:creationId xmlns:a16="http://schemas.microsoft.com/office/drawing/2014/main" id="{EF1C6B85-B035-4E60-99F6-C92E668461BB}"/>
              </a:ext>
            </a:extLst>
          </p:cNvPr>
          <p:cNvSpPr txBox="1">
            <a:spLocks/>
          </p:cNvSpPr>
          <p:nvPr/>
        </p:nvSpPr>
        <p:spPr>
          <a:xfrm>
            <a:off x="964653" y="2107091"/>
            <a:ext cx="4987434" cy="33032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tx1"/>
                </a:solidFill>
              </a:rPr>
              <a:t>Proposition B </a:t>
            </a:r>
            <a:r>
              <a:rPr lang="en-US" sz="1800" dirty="0">
                <a:solidFill>
                  <a:schemeClr val="tx1"/>
                </a:solidFill>
              </a:rPr>
              <a:t>addresses the needs of the Tarrant County District Attorney’s Office to protect and serve the public as our population and case demand grows. </a:t>
            </a:r>
          </a:p>
          <a:p>
            <a:pPr marL="0" indent="0">
              <a:buNone/>
            </a:pPr>
            <a:endParaRPr lang="en-US" sz="1800" dirty="0"/>
          </a:p>
          <a:p>
            <a:pPr marL="0" indent="0">
              <a:buNone/>
            </a:pPr>
            <a:r>
              <a:rPr lang="en-US" sz="1800" b="1" dirty="0">
                <a:solidFill>
                  <a:schemeClr val="tx1"/>
                </a:solidFill>
              </a:rPr>
              <a:t>Prop B </a:t>
            </a:r>
            <a:r>
              <a:rPr lang="en-US" sz="1800" dirty="0">
                <a:solidFill>
                  <a:schemeClr val="tx1"/>
                </a:solidFill>
              </a:rPr>
              <a:t>is proposed to expand and ensure state-of-the-art criminal prosecutorial efficiency.</a:t>
            </a:r>
          </a:p>
        </p:txBody>
      </p:sp>
      <p:sp>
        <p:nvSpPr>
          <p:cNvPr id="6" name="TextBox 5">
            <a:extLst>
              <a:ext uri="{FF2B5EF4-FFF2-40B4-BE49-F238E27FC236}">
                <a16:creationId xmlns:a16="http://schemas.microsoft.com/office/drawing/2014/main" id="{4D19305E-A4A2-4017-BEE1-7ECDA91EE50E}"/>
              </a:ext>
            </a:extLst>
          </p:cNvPr>
          <p:cNvSpPr txBox="1"/>
          <p:nvPr/>
        </p:nvSpPr>
        <p:spPr>
          <a:xfrm>
            <a:off x="6696075" y="4210050"/>
            <a:ext cx="5124450" cy="1200329"/>
          </a:xfrm>
          <a:prstGeom prst="rect">
            <a:avLst/>
          </a:prstGeom>
          <a:noFill/>
        </p:spPr>
        <p:txBody>
          <a:bodyPr wrap="square" rtlCol="0">
            <a:spAutoFit/>
          </a:bodyPr>
          <a:lstStyle/>
          <a:p>
            <a:r>
              <a:rPr lang="en-US" sz="1200" i="1" dirty="0"/>
              <a:t>"The </a:t>
            </a:r>
            <a:r>
              <a:rPr lang="en-US" sz="1200" b="1" i="1" dirty="0"/>
              <a:t>mission</a:t>
            </a:r>
            <a:r>
              <a:rPr lang="en-US" sz="1200" i="1" dirty="0"/>
              <a:t> of the office of Criminal District Attorney of Tarrant County is to enhance </a:t>
            </a:r>
            <a:r>
              <a:rPr lang="en-US" sz="1200" b="1" i="1" dirty="0"/>
              <a:t>public safety </a:t>
            </a:r>
            <a:r>
              <a:rPr lang="en-US" sz="1200" i="1" dirty="0"/>
              <a:t>through </a:t>
            </a:r>
            <a:r>
              <a:rPr lang="en-US" sz="1200" b="1" i="1" dirty="0"/>
              <a:t>rigorous enforcement </a:t>
            </a:r>
            <a:r>
              <a:rPr lang="en-US" sz="1200" i="1" dirty="0"/>
              <a:t>of criminal and civil laws in an ethical, honest and just manner; to </a:t>
            </a:r>
            <a:r>
              <a:rPr lang="en-US" sz="1200" b="1" i="1" dirty="0"/>
              <a:t>encourage rehabilitation</a:t>
            </a:r>
            <a:r>
              <a:rPr lang="en-US" sz="1200" i="1" dirty="0"/>
              <a:t> for deserving offenders; to earn the public’s trust by setting an example of transparency in our dealings; and to </a:t>
            </a:r>
            <a:r>
              <a:rPr lang="en-US" sz="1200" b="1" i="1" dirty="0"/>
              <a:t>assist</a:t>
            </a:r>
            <a:r>
              <a:rPr lang="en-US" sz="1200" i="1" dirty="0"/>
              <a:t> and </a:t>
            </a:r>
            <a:r>
              <a:rPr lang="en-US" sz="1200" b="1" i="1" dirty="0"/>
              <a:t>educate victims </a:t>
            </a:r>
            <a:r>
              <a:rPr lang="en-US" sz="1200" i="1" dirty="0"/>
              <a:t>of crimes and other members of the public." </a:t>
            </a:r>
          </a:p>
        </p:txBody>
      </p:sp>
    </p:spTree>
    <p:extLst>
      <p:ext uri="{BB962C8B-B14F-4D97-AF65-F5344CB8AC3E}">
        <p14:creationId xmlns:p14="http://schemas.microsoft.com/office/powerpoint/2010/main" val="3422678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EFFA6-6ECF-4F39-A7D7-DA57B0C2C3D2}"/>
              </a:ext>
            </a:extLst>
          </p:cNvPr>
          <p:cNvSpPr>
            <a:spLocks noGrp="1"/>
          </p:cNvSpPr>
          <p:nvPr>
            <p:ph type="title"/>
          </p:nvPr>
        </p:nvSpPr>
        <p:spPr/>
        <p:txBody>
          <a:bodyPr/>
          <a:lstStyle/>
          <a:p>
            <a:r>
              <a:rPr lang="en-US" dirty="0"/>
              <a:t>Proposition B Bond Language</a:t>
            </a:r>
          </a:p>
        </p:txBody>
      </p:sp>
      <p:sp>
        <p:nvSpPr>
          <p:cNvPr id="3" name="Date Placeholder 2">
            <a:extLst>
              <a:ext uri="{FF2B5EF4-FFF2-40B4-BE49-F238E27FC236}">
                <a16:creationId xmlns:a16="http://schemas.microsoft.com/office/drawing/2014/main" id="{9C7F5A23-1D9B-4260-9721-F1F912BD4042}"/>
              </a:ext>
            </a:extLst>
          </p:cNvPr>
          <p:cNvSpPr>
            <a:spLocks noGrp="1"/>
          </p:cNvSpPr>
          <p:nvPr>
            <p:ph type="dt" sz="half" idx="10"/>
          </p:nvPr>
        </p:nvSpPr>
        <p:spPr/>
        <p:txBody>
          <a:bodyPr/>
          <a:lstStyle/>
          <a:p>
            <a:fld id="{B73441F2-5A48-4584-B762-FA9AD7F6AAA0}" type="datetime4">
              <a:rPr lang="en-US" smtClean="0"/>
              <a:t>September 21, 2021</a:t>
            </a:fld>
            <a:endParaRPr lang="en-US"/>
          </a:p>
        </p:txBody>
      </p:sp>
      <p:cxnSp>
        <p:nvCxnSpPr>
          <p:cNvPr id="4" name="Straight Connector 3">
            <a:extLst>
              <a:ext uri="{FF2B5EF4-FFF2-40B4-BE49-F238E27FC236}">
                <a16:creationId xmlns:a16="http://schemas.microsoft.com/office/drawing/2014/main" id="{7F154755-FDE4-4D63-B383-CF66C9DBA232}"/>
              </a:ext>
            </a:extLst>
          </p:cNvPr>
          <p:cNvCxnSpPr>
            <a:cxnSpLocks/>
          </p:cNvCxnSpPr>
          <p:nvPr/>
        </p:nvCxnSpPr>
        <p:spPr>
          <a:xfrm>
            <a:off x="152400" y="1189946"/>
            <a:ext cx="8077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EF000949-B548-4435-A46D-0229B7CC7BA4}"/>
              </a:ext>
            </a:extLst>
          </p:cNvPr>
          <p:cNvSpPr txBox="1">
            <a:spLocks/>
          </p:cNvSpPr>
          <p:nvPr/>
        </p:nvSpPr>
        <p:spPr>
          <a:xfrm>
            <a:off x="152400" y="2140976"/>
            <a:ext cx="10906125" cy="31209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issuance of $116,000,000 of Tarrant County, Texas general obligation bonds for purchasing, constructing, improving and equipping a Criminal District Attorney office building to provide space for prosecutorial efforts and for other non-judicial county activities, and facilities in support thereof, and the purchase or improvement of sites therefor, and the imposition of a tax sufficient to pay the principal of and interest on the bonds.”</a:t>
            </a:r>
          </a:p>
        </p:txBody>
      </p:sp>
    </p:spTree>
    <p:extLst>
      <p:ext uri="{BB962C8B-B14F-4D97-AF65-F5344CB8AC3E}">
        <p14:creationId xmlns:p14="http://schemas.microsoft.com/office/powerpoint/2010/main" val="2458195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F5A733-A283-4EEA-8A22-A35065B48753}"/>
              </a:ext>
            </a:extLst>
          </p:cNvPr>
          <p:cNvSpPr>
            <a:spLocks noGrp="1"/>
          </p:cNvSpPr>
          <p:nvPr>
            <p:ph type="dt" sz="half" idx="10"/>
          </p:nvPr>
        </p:nvSpPr>
        <p:spPr/>
        <p:txBody>
          <a:bodyPr/>
          <a:lstStyle/>
          <a:p>
            <a:fld id="{729AD6FB-1B5A-429B-8905-FF21DD5B141E}" type="datetime4">
              <a:rPr lang="en-US" smtClean="0"/>
              <a:t>September 21, 2021</a:t>
            </a:fld>
            <a:endParaRPr lang="en-US"/>
          </a:p>
        </p:txBody>
      </p:sp>
      <p:sp>
        <p:nvSpPr>
          <p:cNvPr id="4" name="Title 3">
            <a:extLst>
              <a:ext uri="{FF2B5EF4-FFF2-40B4-BE49-F238E27FC236}">
                <a16:creationId xmlns:a16="http://schemas.microsoft.com/office/drawing/2014/main" id="{43D29348-E7B5-480D-B098-B18DAEA9E4BD}"/>
              </a:ext>
            </a:extLst>
          </p:cNvPr>
          <p:cNvSpPr txBox="1">
            <a:spLocks/>
          </p:cNvSpPr>
          <p:nvPr/>
        </p:nvSpPr>
        <p:spPr>
          <a:xfrm>
            <a:off x="880129" y="537882"/>
            <a:ext cx="3932237" cy="1600200"/>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algn="ctr"/>
            <a:r>
              <a:rPr lang="en-US" dirty="0"/>
              <a:t>Proposition B</a:t>
            </a:r>
            <a:br>
              <a:rPr lang="en-US" dirty="0"/>
            </a:br>
            <a:r>
              <a:rPr lang="en-US" i="1" dirty="0"/>
              <a:t>Quick Facts</a:t>
            </a:r>
            <a:br>
              <a:rPr lang="en-US" dirty="0"/>
            </a:br>
            <a:endParaRPr lang="en-US" dirty="0"/>
          </a:p>
        </p:txBody>
      </p:sp>
      <p:sp>
        <p:nvSpPr>
          <p:cNvPr id="8" name="Text Placeholder 5">
            <a:extLst>
              <a:ext uri="{FF2B5EF4-FFF2-40B4-BE49-F238E27FC236}">
                <a16:creationId xmlns:a16="http://schemas.microsoft.com/office/drawing/2014/main" id="{39EE345F-8D9D-4629-AD5F-51A9F19AB295}"/>
              </a:ext>
            </a:extLst>
          </p:cNvPr>
          <p:cNvSpPr txBox="1">
            <a:spLocks/>
          </p:cNvSpPr>
          <p:nvPr/>
        </p:nvSpPr>
        <p:spPr>
          <a:xfrm>
            <a:off x="630747" y="2208051"/>
            <a:ext cx="4814089" cy="3811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en-US" sz="2200" dirty="0"/>
              <a:t>The Tarrant County District Attorney’s Office has outgrown the space it has occupied since 1990.</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sz="2200" dirty="0"/>
              <a:t>Since 1990, the DA’s Office has added several new prosecution units including those investigating Identity Theft, Gang Crimes, Victim’s Assistance, and Elderly Abuse.</a:t>
            </a:r>
          </a:p>
        </p:txBody>
      </p:sp>
      <p:pic>
        <p:nvPicPr>
          <p:cNvPr id="3" name="Picture 2">
            <a:extLst>
              <a:ext uri="{FF2B5EF4-FFF2-40B4-BE49-F238E27FC236}">
                <a16:creationId xmlns:a16="http://schemas.microsoft.com/office/drawing/2014/main" id="{B1548A60-C047-42D0-BFC4-BF5187C81EC3}"/>
              </a:ext>
            </a:extLst>
          </p:cNvPr>
          <p:cNvPicPr>
            <a:picLocks noChangeAspect="1"/>
          </p:cNvPicPr>
          <p:nvPr/>
        </p:nvPicPr>
        <p:blipFill>
          <a:blip r:embed="rId2"/>
          <a:stretch>
            <a:fillRect/>
          </a:stretch>
        </p:blipFill>
        <p:spPr>
          <a:xfrm>
            <a:off x="6055921" y="2209762"/>
            <a:ext cx="5505332" cy="3106622"/>
          </a:xfrm>
          <a:prstGeom prst="rect">
            <a:avLst/>
          </a:prstGeom>
          <a:solidFill>
            <a:schemeClr val="bg1"/>
          </a:solidFill>
          <a:ln w="76200">
            <a:solidFill>
              <a:schemeClr val="bg1"/>
            </a:solidFill>
          </a:ln>
        </p:spPr>
      </p:pic>
    </p:spTree>
    <p:extLst>
      <p:ext uri="{BB962C8B-B14F-4D97-AF65-F5344CB8AC3E}">
        <p14:creationId xmlns:p14="http://schemas.microsoft.com/office/powerpoint/2010/main" val="3557421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2">
            <a:extLst>
              <a:ext uri="{FF2B5EF4-FFF2-40B4-BE49-F238E27FC236}">
                <a16:creationId xmlns:a16="http://schemas.microsoft.com/office/drawing/2014/main" id="{E32DBAEA-6B28-4E3C-82A0-23B84BAF93E9}"/>
              </a:ext>
            </a:extLst>
          </p:cNvPr>
          <p:cNvPicPr>
            <a:picLocks noChangeAspect="1"/>
          </p:cNvPicPr>
          <p:nvPr/>
        </p:nvPicPr>
        <p:blipFill rotWithShape="1">
          <a:blip r:embed="rId2">
            <a:extLst>
              <a:ext uri="{28A0092B-C50C-407E-A947-70E740481C1C}">
                <a14:useLocalDpi xmlns:a14="http://schemas.microsoft.com/office/drawing/2010/main" val="0"/>
              </a:ext>
            </a:extLst>
          </a:blip>
          <a:srcRect l="110" t="15011" r="-110" b="13403"/>
          <a:stretch/>
        </p:blipFill>
        <p:spPr>
          <a:xfrm>
            <a:off x="6722" y="0"/>
            <a:ext cx="12192002" cy="6858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Date Placeholder 1">
            <a:extLst>
              <a:ext uri="{FF2B5EF4-FFF2-40B4-BE49-F238E27FC236}">
                <a16:creationId xmlns:a16="http://schemas.microsoft.com/office/drawing/2014/main" id="{07F5A733-A283-4EEA-8A22-A35065B48753}"/>
              </a:ext>
            </a:extLst>
          </p:cNvPr>
          <p:cNvSpPr>
            <a:spLocks noGrp="1"/>
          </p:cNvSpPr>
          <p:nvPr>
            <p:ph type="dt" sz="half" idx="10"/>
          </p:nvPr>
        </p:nvSpPr>
        <p:spPr/>
        <p:txBody>
          <a:bodyPr/>
          <a:lstStyle/>
          <a:p>
            <a:fld id="{729AD6FB-1B5A-429B-8905-FF21DD5B141E}" type="datetime4">
              <a:rPr lang="en-US" smtClean="0"/>
              <a:t>September 21, 2021</a:t>
            </a:fld>
            <a:endParaRPr lang="en-US"/>
          </a:p>
        </p:txBody>
      </p:sp>
      <p:sp>
        <p:nvSpPr>
          <p:cNvPr id="6" name="Rectangle 5">
            <a:extLst>
              <a:ext uri="{FF2B5EF4-FFF2-40B4-BE49-F238E27FC236}">
                <a16:creationId xmlns:a16="http://schemas.microsoft.com/office/drawing/2014/main" id="{A0712793-C892-40B6-B0A8-678DE7F5F02B}"/>
              </a:ext>
            </a:extLst>
          </p:cNvPr>
          <p:cNvSpPr/>
          <p:nvPr/>
        </p:nvSpPr>
        <p:spPr>
          <a:xfrm>
            <a:off x="6722" y="0"/>
            <a:ext cx="12192002"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3D29348-E7B5-480D-B098-B18DAEA9E4BD}"/>
              </a:ext>
            </a:extLst>
          </p:cNvPr>
          <p:cNvSpPr txBox="1">
            <a:spLocks/>
          </p:cNvSpPr>
          <p:nvPr/>
        </p:nvSpPr>
        <p:spPr>
          <a:xfrm>
            <a:off x="4212804" y="786819"/>
            <a:ext cx="3932237" cy="1600200"/>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algn="ctr"/>
            <a:r>
              <a:rPr lang="en-US" dirty="0"/>
              <a:t>Proposition B</a:t>
            </a:r>
            <a:br>
              <a:rPr lang="en-US" dirty="0"/>
            </a:br>
            <a:r>
              <a:rPr lang="en-US" i="1" dirty="0"/>
              <a:t>Quick Facts</a:t>
            </a:r>
            <a:br>
              <a:rPr lang="en-US" dirty="0"/>
            </a:br>
            <a:endParaRPr lang="en-US" dirty="0"/>
          </a:p>
        </p:txBody>
      </p:sp>
      <p:sp>
        <p:nvSpPr>
          <p:cNvPr id="7" name="Text Placeholder 5">
            <a:extLst>
              <a:ext uri="{FF2B5EF4-FFF2-40B4-BE49-F238E27FC236}">
                <a16:creationId xmlns:a16="http://schemas.microsoft.com/office/drawing/2014/main" id="{1BB87683-95DF-4108-B348-C4A02D9AECDF}"/>
              </a:ext>
            </a:extLst>
          </p:cNvPr>
          <p:cNvSpPr txBox="1">
            <a:spLocks/>
          </p:cNvSpPr>
          <p:nvPr/>
        </p:nvSpPr>
        <p:spPr>
          <a:xfrm>
            <a:off x="1162518" y="2295579"/>
            <a:ext cx="10627864" cy="30402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en-US" dirty="0"/>
              <a:t>Along with Tarrant County’s growing population, criminal case filings and technology needs in the DA’s Office have increased dramatically since 1990.</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If approved by the voters, </a:t>
            </a:r>
            <a:r>
              <a:rPr lang="en-US" b="1" dirty="0"/>
              <a:t>Prop B </a:t>
            </a:r>
            <a:r>
              <a:rPr lang="en-US" dirty="0"/>
              <a:t>will </a:t>
            </a:r>
            <a:r>
              <a:rPr lang="en-US" u="sng" dirty="0"/>
              <a:t>not</a:t>
            </a:r>
            <a:r>
              <a:rPr lang="en-US" dirty="0"/>
              <a:t> increase the County’s property tax rate.</a:t>
            </a:r>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3356768234"/>
      </p:ext>
    </p:extLst>
  </p:cSld>
  <p:clrMapOvr>
    <a:masterClrMapping/>
  </p:clrMapOvr>
</p:sld>
</file>

<file path=ppt/theme/theme1.xml><?xml version="1.0" encoding="utf-8"?>
<a:theme xmlns:a="http://schemas.openxmlformats.org/drawingml/2006/main" name="Office Theme">
  <a:themeElements>
    <a:clrScheme name="Tarrant County Colors">
      <a:dk1>
        <a:sysClr val="windowText" lastClr="000000"/>
      </a:dk1>
      <a:lt1>
        <a:sysClr val="window" lastClr="FFFFFF"/>
      </a:lt1>
      <a:dk2>
        <a:srgbClr val="003399"/>
      </a:dk2>
      <a:lt2>
        <a:srgbClr val="D0CECE"/>
      </a:lt2>
      <a:accent1>
        <a:srgbClr val="003399"/>
      </a:accent1>
      <a:accent2>
        <a:srgbClr val="CC6600"/>
      </a:accent2>
      <a:accent3>
        <a:srgbClr val="D0CECE"/>
      </a:accent3>
      <a:accent4>
        <a:srgbClr val="FFCC66"/>
      </a:accent4>
      <a:accent5>
        <a:srgbClr val="99CCFF"/>
      </a:accent5>
      <a:accent6>
        <a:srgbClr val="70AD47"/>
      </a:accent6>
      <a:hlink>
        <a:srgbClr val="70AD47"/>
      </a:hlink>
      <a:folHlink>
        <a:srgbClr val="70AD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590</Words>
  <Application>Microsoft Office PowerPoint</Application>
  <PresentationFormat>Widescreen</PresentationFormat>
  <Paragraphs>50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Tarrant County  2021 Bond Election</vt:lpstr>
      <vt:lpstr>PowerPoint Presentation</vt:lpstr>
      <vt:lpstr>Proposition A Bond Language</vt:lpstr>
      <vt:lpstr>PowerPoint Presentation</vt:lpstr>
      <vt:lpstr>PowerPoint Presentation</vt:lpstr>
      <vt:lpstr>Proposition B:Public Safety</vt:lpstr>
      <vt:lpstr>Proposition B Bond Language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Regina G. Calderon</dc:creator>
  <cp:lastModifiedBy>Regina G. Calderon</cp:lastModifiedBy>
  <cp:revision>26</cp:revision>
  <dcterms:created xsi:type="dcterms:W3CDTF">2021-07-15T15:39:38Z</dcterms:created>
  <dcterms:modified xsi:type="dcterms:W3CDTF">2021-09-21T14:42:46Z</dcterms:modified>
</cp:coreProperties>
</file>